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0" r:id="rId3"/>
    <p:sldId id="281" r:id="rId4"/>
    <p:sldId id="282" r:id="rId5"/>
    <p:sldId id="28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84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897D-8BD6-43FA-A42A-898DFA611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24E8-DB18-4657-ADDD-821C98797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0C704-1F68-4F94-B10B-690A915D6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2AFB-F7C5-4325-8C2B-6CE2A7705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B18E0-CD18-44F4-9EC3-DDCFA86B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5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B65C-959E-44C5-91A3-FD5A4D50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928D7-2D4D-4541-B016-191E9390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9F2D-A403-4DD7-BDEA-4FB9B5CF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A406C-211F-4715-B55A-3E036522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4D80-A973-4F3B-AE58-093661A0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6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9CF3C-5A61-4637-B740-58583312E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B2855-0F01-45BD-8800-D0AC60C1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A681-E622-4E7D-96C5-808B9A2F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FB492-CA97-4A3D-81D4-B2F87411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E23C-B55A-4122-9C47-5B26CADE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8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3994-2C86-473B-A389-8361D5F4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E01A8-AC1F-490E-8ADF-7066446E1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C5251-C5AB-4876-8133-954559C0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69E16-C602-4D19-B204-6FF2C366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9B2D-48CD-4862-86E3-FA448115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61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0093E-B234-46A7-A838-886F5AD3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47665-6590-4AAD-9A5C-0DC2B8F7C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E9748-4080-4E2A-A742-6F82CF0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C4AE-39EC-43B7-924A-06C4314A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86DD0-8FFD-4FDA-86FA-7E4FBD63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9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D699-7BF8-47F1-B1A8-8D58EE43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BAFF8-03C8-4AB9-A1D9-53F4D7078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7044E-A91B-4E85-B31C-09DEDA50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59488-98EF-4B8E-ACAB-FA473F1F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91B5D-611E-4A2C-AF2B-89519DE8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5D429-D6F0-4AB7-8188-4643692A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4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7571-E241-4EFD-9319-6288A290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659D-5A8C-4AC7-9CB1-48388AB47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F063F-414B-4CB8-986C-F4F0EF7FF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0239C-713A-400A-A74C-E0AD4D603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BD9534-542C-4DCC-894E-4CBD227C9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44E5C6-4D25-4510-A263-A8214162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EC75F-79DB-43C0-BBA6-0E70DDEA7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68DB2-6651-4A73-A202-A9C80517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43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A92A-70B2-4C7F-8820-FDE8D648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D323B-F0B3-4ED5-8AEE-0E5B4C1E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AF6A6-F103-4847-836B-04C25D03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8F413D-4643-4314-9F70-97CE4FA3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0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C2390-CE53-41C3-8F74-91B75EF1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1249E-F012-447E-B722-FB157FDB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E32C9-16A9-4281-BBCC-6EFC3504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7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77AA-12E1-40AF-A6A2-59FF007E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E7BD-266E-4965-92A5-4435E4E21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11A4-2E30-4B9A-9CB2-817A997C3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4584-1749-4299-BCAC-34212F60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7B846-4B9C-455D-A649-6CD7A228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B148C-3E7E-4000-AC18-2316D734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26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0FF9-C429-40AA-9F00-2A2EC3B0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4F7DC-3FD6-458A-B746-A1E0151E0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B0B00-D969-4942-971F-471C0B6B7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D2A72-3DC9-4EF2-888B-0C50777C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63847-D2C4-4700-9768-7AD74C3D2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20129-60C4-47BC-A7A3-B7F37445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3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01F532-7F2B-4D14-A36D-6C4B307C4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E4986-BEC3-4010-8828-B37A9DB9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7F0EC-6AD7-4BE0-B40F-1831545F6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2E458-2DE3-4186-88BC-14DDD60C3D1E}" type="datetimeFigureOut">
              <a:rPr lang="en-US" smtClean="0"/>
              <a:t>22-Aug-21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040A7-C73E-42ED-9154-1405E6441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D5AF2-E078-4D03-BF31-BE402A215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9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B16586-4249-4452-A327-31FA61D1E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EIT x Soft Robots: </a:t>
            </a:r>
            <a:br>
              <a:rPr lang="en-US" dirty="0"/>
            </a:br>
            <a:r>
              <a:rPr lang="en-US" dirty="0"/>
              <a:t>project update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AD5E72-B030-4A59-BA4D-220C15C80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Week of Monday 23/08/2021</a:t>
            </a:r>
          </a:p>
        </p:txBody>
      </p:sp>
    </p:spTree>
    <p:extLst>
      <p:ext uri="{BB962C8B-B14F-4D97-AF65-F5344CB8AC3E}">
        <p14:creationId xmlns:p14="http://schemas.microsoft.com/office/powerpoint/2010/main" val="1241363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Copper wire actuator data – clarifications/investigations</a:t>
            </a:r>
            <a:endParaRPr lang="en-GB" sz="2400" dirty="0">
              <a:latin typeface="+mj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153AD0F-80F1-4AA3-8459-98A0D4240E72}"/>
              </a:ext>
            </a:extLst>
          </p:cNvPr>
          <p:cNvGrpSpPr/>
          <p:nvPr/>
        </p:nvGrpSpPr>
        <p:grpSpPr>
          <a:xfrm>
            <a:off x="9335454" y="3908907"/>
            <a:ext cx="751002" cy="1009921"/>
            <a:chOff x="304800" y="1475015"/>
            <a:chExt cx="936171" cy="1058744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EC2C71B-20E0-49AA-B5E9-E21C84AA7625}"/>
                </a:ext>
              </a:extLst>
            </p:cNvPr>
            <p:cNvSpPr/>
            <p:nvPr/>
          </p:nvSpPr>
          <p:spPr>
            <a:xfrm>
              <a:off x="304800" y="1475015"/>
              <a:ext cx="898071" cy="105874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C86A70B-D019-4323-8CF4-068AC75C4BC5}"/>
                </a:ext>
              </a:extLst>
            </p:cNvPr>
            <p:cNvSpPr txBox="1"/>
            <p:nvPr/>
          </p:nvSpPr>
          <p:spPr>
            <a:xfrm>
              <a:off x="756557" y="1475015"/>
              <a:ext cx="48441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1</a:t>
              </a:r>
            </a:p>
            <a:p>
              <a:r>
                <a:rPr lang="en-GB" sz="2000" dirty="0"/>
                <a:t>2</a:t>
              </a:r>
            </a:p>
            <a:p>
              <a:r>
                <a:rPr lang="en-GB" sz="2000" dirty="0"/>
                <a:t>3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814338-6F4F-445E-A5AF-66177204236F}"/>
                </a:ext>
              </a:extLst>
            </p:cNvPr>
            <p:cNvSpPr/>
            <p:nvPr/>
          </p:nvSpPr>
          <p:spPr>
            <a:xfrm>
              <a:off x="304800" y="1475015"/>
              <a:ext cx="351064" cy="35106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6B8D1E8-5E25-464C-932B-E5073AA67988}"/>
                </a:ext>
              </a:extLst>
            </p:cNvPr>
            <p:cNvSpPr/>
            <p:nvPr/>
          </p:nvSpPr>
          <p:spPr>
            <a:xfrm>
              <a:off x="304800" y="2182695"/>
              <a:ext cx="351064" cy="35106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1F0C853-97BC-4DCF-A624-82B0663C302F}"/>
                </a:ext>
              </a:extLst>
            </p:cNvPr>
            <p:cNvSpPr/>
            <p:nvPr/>
          </p:nvSpPr>
          <p:spPr>
            <a:xfrm>
              <a:off x="304800" y="1821710"/>
              <a:ext cx="351064" cy="35106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12DDA5C-70E7-407E-B5A8-2A79AB3D27DF}"/>
              </a:ext>
            </a:extLst>
          </p:cNvPr>
          <p:cNvSpPr/>
          <p:nvPr/>
        </p:nvSpPr>
        <p:spPr>
          <a:xfrm>
            <a:off x="1491342" y="1571253"/>
            <a:ext cx="3233058" cy="4027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D7FFA7E-4D7B-4FCD-8D1C-15C3591F5912}"/>
              </a:ext>
            </a:extLst>
          </p:cNvPr>
          <p:cNvGrpSpPr/>
          <p:nvPr/>
        </p:nvGrpSpPr>
        <p:grpSpPr>
          <a:xfrm>
            <a:off x="3095268" y="1791886"/>
            <a:ext cx="6001461" cy="3274228"/>
            <a:chOff x="6190539" y="1563676"/>
            <a:chExt cx="6001461" cy="3274228"/>
          </a:xfrm>
        </p:grpSpPr>
        <p:pic>
          <p:nvPicPr>
            <p:cNvPr id="6" name="Picture 5" descr="Chart, surface chart&#10;&#10;Description automatically generated">
              <a:extLst>
                <a:ext uri="{FF2B5EF4-FFF2-40B4-BE49-F238E27FC236}">
                  <a16:creationId xmlns:a16="http://schemas.microsoft.com/office/drawing/2014/main" id="{7F6B290B-A53E-4C7D-986C-6418E54BF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0539" y="1787904"/>
              <a:ext cx="6001461" cy="30500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96D9EFD-F1FF-4BB8-B98B-114325FBAB05}"/>
                </a:ext>
              </a:extLst>
            </p:cNvPr>
            <p:cNvSpPr/>
            <p:nvPr/>
          </p:nvSpPr>
          <p:spPr>
            <a:xfrm>
              <a:off x="7331528" y="1563676"/>
              <a:ext cx="3782786" cy="4027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2D7C894-0225-43B1-8FF9-C8E2F750D9DB}"/>
                </a:ext>
              </a:extLst>
            </p:cNvPr>
            <p:cNvSpPr txBox="1"/>
            <p:nvPr/>
          </p:nvSpPr>
          <p:spPr>
            <a:xfrm>
              <a:off x="7356020" y="1587976"/>
              <a:ext cx="37338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EIT vs cable pull mm data</a:t>
              </a:r>
            </a:p>
          </p:txBody>
        </p: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1BEC080-0FB2-41E5-8C45-FBC252AE11D4}"/>
              </a:ext>
            </a:extLst>
          </p:cNvPr>
          <p:cNvCxnSpPr/>
          <p:nvPr/>
        </p:nvCxnSpPr>
        <p:spPr>
          <a:xfrm>
            <a:off x="2068286" y="2016114"/>
            <a:ext cx="1839685" cy="6835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439C8EA-1E9A-4BD2-89A7-756BF874B218}"/>
              </a:ext>
            </a:extLst>
          </p:cNvPr>
          <p:cNvSpPr txBox="1"/>
          <p:nvPr/>
        </p:nvSpPr>
        <p:spPr>
          <a:xfrm>
            <a:off x="271763" y="1369783"/>
            <a:ext cx="258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Drift caused by eroding electrodes/air bubbles</a:t>
            </a:r>
          </a:p>
        </p:txBody>
      </p:sp>
    </p:spTree>
    <p:extLst>
      <p:ext uri="{BB962C8B-B14F-4D97-AF65-F5344CB8AC3E}">
        <p14:creationId xmlns:p14="http://schemas.microsoft.com/office/powerpoint/2010/main" val="1523291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Computer vision progress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 descr="Chart&#10;&#10;Description automatically generated with low confidence">
            <a:extLst>
              <a:ext uri="{FF2B5EF4-FFF2-40B4-BE49-F238E27FC236}">
                <a16:creationId xmlns:a16="http://schemas.microsoft.com/office/drawing/2014/main" id="{1E00B46D-636F-4CDE-9DE5-0CBE970CC2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449" y="1664421"/>
            <a:ext cx="5852172" cy="4389129"/>
          </a:xfrm>
          <a:prstGeom prst="rect">
            <a:avLst/>
          </a:prstGeom>
        </p:spPr>
      </p:pic>
      <p:pic>
        <p:nvPicPr>
          <p:cNvPr id="6" name="tracked_copper_wire_actuator_5_epochs">
            <a:hlinkClick r:id="" action="ppaction://media"/>
            <a:extLst>
              <a:ext uri="{FF2B5EF4-FFF2-40B4-BE49-F238E27FC236}">
                <a16:creationId xmlns:a16="http://schemas.microsoft.com/office/drawing/2014/main" id="{AD5618D0-DCB2-4935-BDA9-0941B78CAF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03029" y="3854857"/>
            <a:ext cx="3399015" cy="2548763"/>
          </a:xfrm>
          <a:prstGeom prst="rect">
            <a:avLst/>
          </a:prstGeom>
        </p:spPr>
      </p:pic>
      <p:pic>
        <p:nvPicPr>
          <p:cNvPr id="5" name="tracked_r-b_markers_footage">
            <a:hlinkClick r:id="" action="ppaction://media"/>
            <a:extLst>
              <a:ext uri="{FF2B5EF4-FFF2-40B4-BE49-F238E27FC236}">
                <a16:creationId xmlns:a16="http://schemas.microsoft.com/office/drawing/2014/main" id="{D630582E-0BB1-47E5-A1CD-0B5B3ABFC30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35147" y="1212304"/>
            <a:ext cx="3734778" cy="28005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B3E220-2986-41A2-9655-ADFABEDDB3B3}"/>
              </a:ext>
            </a:extLst>
          </p:cNvPr>
          <p:cNvSpPr txBox="1"/>
          <p:nvPr/>
        </p:nvSpPr>
        <p:spPr>
          <a:xfrm>
            <a:off x="5011131" y="5129239"/>
            <a:ext cx="13171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i="1" dirty="0"/>
              <a:t>Units are pixels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34F58D11-836E-4312-8987-534B804E43F9}"/>
              </a:ext>
            </a:extLst>
          </p:cNvPr>
          <p:cNvSpPr/>
          <p:nvPr/>
        </p:nvSpPr>
        <p:spPr>
          <a:xfrm>
            <a:off x="2753422" y="4122649"/>
            <a:ext cx="106589" cy="151092"/>
          </a:xfrm>
          <a:custGeom>
            <a:avLst/>
            <a:gdLst>
              <a:gd name="connsiteX0" fmla="*/ 25098 w 106589"/>
              <a:gd name="connsiteY0" fmla="*/ 102036 h 151092"/>
              <a:gd name="connsiteX1" fmla="*/ 13325 w 106589"/>
              <a:gd name="connsiteY1" fmla="*/ 100074 h 151092"/>
              <a:gd name="connsiteX2" fmla="*/ 15287 w 106589"/>
              <a:gd name="connsiteY2" fmla="*/ 72603 h 151092"/>
              <a:gd name="connsiteX3" fmla="*/ 30985 w 106589"/>
              <a:gd name="connsiteY3" fmla="*/ 68678 h 151092"/>
              <a:gd name="connsiteX4" fmla="*/ 58456 w 106589"/>
              <a:gd name="connsiteY4" fmla="*/ 86338 h 151092"/>
              <a:gd name="connsiteX5" fmla="*/ 66305 w 106589"/>
              <a:gd name="connsiteY5" fmla="*/ 141281 h 151092"/>
              <a:gd name="connsiteX6" fmla="*/ 52569 w 106589"/>
              <a:gd name="connsiteY6" fmla="*/ 151092 h 151092"/>
              <a:gd name="connsiteX7" fmla="*/ 29023 w 106589"/>
              <a:gd name="connsiteY7" fmla="*/ 141281 h 151092"/>
              <a:gd name="connsiteX8" fmla="*/ 9400 w 106589"/>
              <a:gd name="connsiteY8" fmla="*/ 39245 h 151092"/>
              <a:gd name="connsiteX9" fmla="*/ 78078 w 106589"/>
              <a:gd name="connsiteY9" fmla="*/ 0 h 151092"/>
              <a:gd name="connsiteX10" fmla="*/ 105550 w 106589"/>
              <a:gd name="connsiteY10" fmla="*/ 121658 h 151092"/>
              <a:gd name="connsiteX11" fmla="*/ 89852 w 106589"/>
              <a:gd name="connsiteY11" fmla="*/ 135394 h 151092"/>
              <a:gd name="connsiteX12" fmla="*/ 15287 w 106589"/>
              <a:gd name="connsiteY12" fmla="*/ 80451 h 151092"/>
              <a:gd name="connsiteX13" fmla="*/ 5476 w 106589"/>
              <a:gd name="connsiteY13" fmla="*/ 54942 h 151092"/>
              <a:gd name="connsiteX14" fmla="*/ 68267 w 106589"/>
              <a:gd name="connsiteY14" fmla="*/ 41207 h 151092"/>
              <a:gd name="connsiteX15" fmla="*/ 83965 w 106589"/>
              <a:gd name="connsiteY15" fmla="*/ 66716 h 151092"/>
              <a:gd name="connsiteX16" fmla="*/ 25098 w 106589"/>
              <a:gd name="connsiteY16" fmla="*/ 102036 h 151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6589" h="151092">
                <a:moveTo>
                  <a:pt x="25098" y="102036"/>
                </a:moveTo>
                <a:cubicBezTo>
                  <a:pt x="13325" y="107596"/>
                  <a:pt x="16699" y="102183"/>
                  <a:pt x="13325" y="100074"/>
                </a:cubicBezTo>
                <a:cubicBezTo>
                  <a:pt x="4520" y="94571"/>
                  <a:pt x="12822" y="75293"/>
                  <a:pt x="15287" y="72603"/>
                </a:cubicBezTo>
                <a:cubicBezTo>
                  <a:pt x="18932" y="68627"/>
                  <a:pt x="25752" y="69986"/>
                  <a:pt x="30985" y="68678"/>
                </a:cubicBezTo>
                <a:cubicBezTo>
                  <a:pt x="40142" y="74565"/>
                  <a:pt x="51288" y="78145"/>
                  <a:pt x="58456" y="86338"/>
                </a:cubicBezTo>
                <a:cubicBezTo>
                  <a:pt x="72916" y="102864"/>
                  <a:pt x="77017" y="121999"/>
                  <a:pt x="66305" y="141281"/>
                </a:cubicBezTo>
                <a:cubicBezTo>
                  <a:pt x="63572" y="146200"/>
                  <a:pt x="57148" y="147822"/>
                  <a:pt x="52569" y="151092"/>
                </a:cubicBezTo>
                <a:cubicBezTo>
                  <a:pt x="44720" y="147822"/>
                  <a:pt x="35035" y="147293"/>
                  <a:pt x="29023" y="141281"/>
                </a:cubicBezTo>
                <a:cubicBezTo>
                  <a:pt x="4453" y="116711"/>
                  <a:pt x="-10896" y="73071"/>
                  <a:pt x="9400" y="39245"/>
                </a:cubicBezTo>
                <a:cubicBezTo>
                  <a:pt x="17937" y="25017"/>
                  <a:pt x="56429" y="9279"/>
                  <a:pt x="78078" y="0"/>
                </a:cubicBezTo>
                <a:cubicBezTo>
                  <a:pt x="92005" y="39249"/>
                  <a:pt x="111291" y="78024"/>
                  <a:pt x="105550" y="121658"/>
                </a:cubicBezTo>
                <a:cubicBezTo>
                  <a:pt x="104643" y="128552"/>
                  <a:pt x="95085" y="130815"/>
                  <a:pt x="89852" y="135394"/>
                </a:cubicBezTo>
                <a:cubicBezTo>
                  <a:pt x="52709" y="126107"/>
                  <a:pt x="60196" y="130492"/>
                  <a:pt x="15287" y="80451"/>
                </a:cubicBezTo>
                <a:cubicBezTo>
                  <a:pt x="9202" y="73671"/>
                  <a:pt x="8746" y="63445"/>
                  <a:pt x="5476" y="54942"/>
                </a:cubicBezTo>
                <a:cubicBezTo>
                  <a:pt x="24160" y="45600"/>
                  <a:pt x="45002" y="31236"/>
                  <a:pt x="68267" y="41207"/>
                </a:cubicBezTo>
                <a:cubicBezTo>
                  <a:pt x="77444" y="45140"/>
                  <a:pt x="78732" y="58213"/>
                  <a:pt x="83965" y="66716"/>
                </a:cubicBezTo>
                <a:cubicBezTo>
                  <a:pt x="77141" y="105385"/>
                  <a:pt x="36871" y="96476"/>
                  <a:pt x="25098" y="102036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A9A9ED0-0857-441C-81F8-1D5C8D435002}"/>
              </a:ext>
            </a:extLst>
          </p:cNvPr>
          <p:cNvSpPr/>
          <p:nvPr/>
        </p:nvSpPr>
        <p:spPr>
          <a:xfrm>
            <a:off x="2862896" y="3971462"/>
            <a:ext cx="720139" cy="192394"/>
          </a:xfrm>
          <a:custGeom>
            <a:avLst/>
            <a:gdLst>
              <a:gd name="connsiteX0" fmla="*/ 0 w 720139"/>
              <a:gd name="connsiteY0" fmla="*/ 192394 h 192394"/>
              <a:gd name="connsiteX1" fmla="*/ 372824 w 720139"/>
              <a:gd name="connsiteY1" fmla="*/ 82509 h 192394"/>
              <a:gd name="connsiteX2" fmla="*/ 433653 w 720139"/>
              <a:gd name="connsiteY2" fmla="*/ 70735 h 192394"/>
              <a:gd name="connsiteX3" fmla="*/ 478785 w 720139"/>
              <a:gd name="connsiteY3" fmla="*/ 55038 h 192394"/>
              <a:gd name="connsiteX4" fmla="*/ 500369 w 720139"/>
              <a:gd name="connsiteY4" fmla="*/ 49151 h 192394"/>
              <a:gd name="connsiteX5" fmla="*/ 516067 w 720139"/>
              <a:gd name="connsiteY5" fmla="*/ 47189 h 192394"/>
              <a:gd name="connsiteX6" fmla="*/ 543538 w 720139"/>
              <a:gd name="connsiteY6" fmla="*/ 39340 h 192394"/>
              <a:gd name="connsiteX7" fmla="*/ 578859 w 720139"/>
              <a:gd name="connsiteY7" fmla="*/ 35415 h 192394"/>
              <a:gd name="connsiteX8" fmla="*/ 612216 w 720139"/>
              <a:gd name="connsiteY8" fmla="*/ 25604 h 192394"/>
              <a:gd name="connsiteX9" fmla="*/ 618103 w 720139"/>
              <a:gd name="connsiteY9" fmla="*/ 21680 h 192394"/>
              <a:gd name="connsiteX10" fmla="*/ 645574 w 720139"/>
              <a:gd name="connsiteY10" fmla="*/ 19717 h 192394"/>
              <a:gd name="connsiteX11" fmla="*/ 657348 w 720139"/>
              <a:gd name="connsiteY11" fmla="*/ 17755 h 192394"/>
              <a:gd name="connsiteX12" fmla="*/ 667159 w 720139"/>
              <a:gd name="connsiteY12" fmla="*/ 11868 h 192394"/>
              <a:gd name="connsiteX13" fmla="*/ 678932 w 720139"/>
              <a:gd name="connsiteY13" fmla="*/ 7944 h 192394"/>
              <a:gd name="connsiteX14" fmla="*/ 694630 w 720139"/>
              <a:gd name="connsiteY14" fmla="*/ 2057 h 192394"/>
              <a:gd name="connsiteX15" fmla="*/ 720139 w 720139"/>
              <a:gd name="connsiteY15" fmla="*/ 95 h 192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0139" h="192394">
                <a:moveTo>
                  <a:pt x="0" y="192394"/>
                </a:moveTo>
                <a:cubicBezTo>
                  <a:pt x="357784" y="72178"/>
                  <a:pt x="125020" y="140217"/>
                  <a:pt x="372824" y="82509"/>
                </a:cubicBezTo>
                <a:cubicBezTo>
                  <a:pt x="444221" y="65882"/>
                  <a:pt x="270338" y="92038"/>
                  <a:pt x="433653" y="70735"/>
                </a:cubicBezTo>
                <a:cubicBezTo>
                  <a:pt x="457765" y="61090"/>
                  <a:pt x="451304" y="63053"/>
                  <a:pt x="478785" y="55038"/>
                </a:cubicBezTo>
                <a:cubicBezTo>
                  <a:pt x="485944" y="52950"/>
                  <a:pt x="493071" y="50687"/>
                  <a:pt x="500369" y="49151"/>
                </a:cubicBezTo>
                <a:cubicBezTo>
                  <a:pt x="505529" y="48065"/>
                  <a:pt x="510834" y="47843"/>
                  <a:pt x="516067" y="47189"/>
                </a:cubicBezTo>
                <a:cubicBezTo>
                  <a:pt x="525224" y="44573"/>
                  <a:pt x="534073" y="40392"/>
                  <a:pt x="543538" y="39340"/>
                </a:cubicBezTo>
                <a:lnTo>
                  <a:pt x="578859" y="35415"/>
                </a:lnTo>
                <a:cubicBezTo>
                  <a:pt x="594093" y="32030"/>
                  <a:pt x="598176" y="31986"/>
                  <a:pt x="612216" y="25604"/>
                </a:cubicBezTo>
                <a:cubicBezTo>
                  <a:pt x="614363" y="24628"/>
                  <a:pt x="615781" y="22090"/>
                  <a:pt x="618103" y="21680"/>
                </a:cubicBezTo>
                <a:cubicBezTo>
                  <a:pt x="627144" y="20085"/>
                  <a:pt x="636417" y="20371"/>
                  <a:pt x="645574" y="19717"/>
                </a:cubicBezTo>
                <a:cubicBezTo>
                  <a:pt x="649499" y="19063"/>
                  <a:pt x="653609" y="19115"/>
                  <a:pt x="657348" y="17755"/>
                </a:cubicBezTo>
                <a:cubicBezTo>
                  <a:pt x="660932" y="16452"/>
                  <a:pt x="663687" y="13446"/>
                  <a:pt x="667159" y="11868"/>
                </a:cubicBezTo>
                <a:cubicBezTo>
                  <a:pt x="670925" y="10156"/>
                  <a:pt x="675036" y="9335"/>
                  <a:pt x="678932" y="7944"/>
                </a:cubicBezTo>
                <a:cubicBezTo>
                  <a:pt x="684195" y="6064"/>
                  <a:pt x="689256" y="3592"/>
                  <a:pt x="694630" y="2057"/>
                </a:cubicBezTo>
                <a:cubicBezTo>
                  <a:pt x="704131" y="-658"/>
                  <a:pt x="710237" y="95"/>
                  <a:pt x="720139" y="9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AFA2873-D1C6-4ACA-8ADC-ADC925EB374F}"/>
              </a:ext>
            </a:extLst>
          </p:cNvPr>
          <p:cNvCxnSpPr>
            <a:stCxn id="4" idx="14"/>
          </p:cNvCxnSpPr>
          <p:nvPr/>
        </p:nvCxnSpPr>
        <p:spPr>
          <a:xfrm flipV="1">
            <a:off x="2821689" y="3702663"/>
            <a:ext cx="1351978" cy="4611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D850CB8-A4A8-4804-898D-80BF40A10B22}"/>
              </a:ext>
            </a:extLst>
          </p:cNvPr>
          <p:cNvCxnSpPr>
            <a:stCxn id="4" idx="8"/>
          </p:cNvCxnSpPr>
          <p:nvPr/>
        </p:nvCxnSpPr>
        <p:spPr>
          <a:xfrm flipV="1">
            <a:off x="2762822" y="3139571"/>
            <a:ext cx="1783669" cy="1022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36C863B-B95E-4299-981B-848501D7534F}"/>
              </a:ext>
            </a:extLst>
          </p:cNvPr>
          <p:cNvCxnSpPr>
            <a:stCxn id="4" idx="9"/>
          </p:cNvCxnSpPr>
          <p:nvPr/>
        </p:nvCxnSpPr>
        <p:spPr>
          <a:xfrm flipV="1">
            <a:off x="2831500" y="2268340"/>
            <a:ext cx="1583521" cy="18543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407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Ground truth acquisition: 1 angle</a:t>
            </a:r>
            <a:endParaRPr lang="en-GB" sz="2400" dirty="0">
              <a:latin typeface="+mj-lt"/>
            </a:endParaRP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73168831-E405-47EF-8812-7B650E86DF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2" t="4615" r="8309"/>
          <a:stretch/>
        </p:blipFill>
        <p:spPr>
          <a:xfrm>
            <a:off x="6287892" y="2071953"/>
            <a:ext cx="5713608" cy="3139396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DE8494AD-C458-4716-8371-9FCADB9568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3" t="9637" r="21920" b="4551"/>
          <a:stretch/>
        </p:blipFill>
        <p:spPr>
          <a:xfrm>
            <a:off x="76200" y="1629878"/>
            <a:ext cx="6030686" cy="4534703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EF50BDE2-D678-46D1-BEA5-F17BC3A19E3F}"/>
              </a:ext>
            </a:extLst>
          </p:cNvPr>
          <p:cNvGrpSpPr/>
          <p:nvPr/>
        </p:nvGrpSpPr>
        <p:grpSpPr>
          <a:xfrm>
            <a:off x="747867" y="2837576"/>
            <a:ext cx="4120919" cy="2445465"/>
            <a:chOff x="1194181" y="3073796"/>
            <a:chExt cx="4120919" cy="2445465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F3D2BEC-ECD3-4C94-886E-037456583E1B}"/>
                </a:ext>
              </a:extLst>
            </p:cNvPr>
            <p:cNvSpPr txBox="1"/>
            <p:nvPr/>
          </p:nvSpPr>
          <p:spPr>
            <a:xfrm>
              <a:off x="3163613" y="5149929"/>
              <a:ext cx="5675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 err="1">
                  <a:solidFill>
                    <a:schemeClr val="accent6"/>
                  </a:solidFill>
                </a:rPr>
                <a:t>adj</a:t>
              </a:r>
              <a:endParaRPr lang="en-GB" b="1" dirty="0">
                <a:solidFill>
                  <a:schemeClr val="accent6"/>
                </a:solidFill>
              </a:endParaRPr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73DD950-B052-45CE-8E06-DAFB6D2EFC33}"/>
                </a:ext>
              </a:extLst>
            </p:cNvPr>
            <p:cNvGrpSpPr/>
            <p:nvPr/>
          </p:nvGrpSpPr>
          <p:grpSpPr>
            <a:xfrm>
              <a:off x="1194181" y="3073796"/>
              <a:ext cx="4120919" cy="2300811"/>
              <a:chOff x="1194181" y="2772698"/>
              <a:chExt cx="4660209" cy="2601910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8AD9B5D6-2AC8-4709-9757-A02DDB7CBF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39645" y="5078779"/>
                <a:ext cx="4514745" cy="0"/>
              </a:xfrm>
              <a:prstGeom prst="line">
                <a:avLst/>
              </a:prstGeom>
              <a:ln w="38100" cap="flat" cmpd="sng" algn="ctr">
                <a:solidFill>
                  <a:schemeClr val="accent6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B718A197-0F8B-4FD0-89F1-93A5063BDF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339645" y="2772698"/>
                <a:ext cx="3254657" cy="2309274"/>
              </a:xfrm>
              <a:prstGeom prst="line">
                <a:avLst/>
              </a:prstGeom>
              <a:ln w="34925" cap="flat" cmpd="sng" algn="ctr">
                <a:solidFill>
                  <a:schemeClr val="accent4"/>
                </a:solidFill>
                <a:prstDash val="sysDot"/>
                <a:round/>
                <a:headEnd type="triangl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53A0F88-3283-4FD6-BF7D-3ADCDB1A861C}"/>
                  </a:ext>
                </a:extLst>
              </p:cNvPr>
              <p:cNvGrpSpPr/>
              <p:nvPr/>
            </p:nvGrpSpPr>
            <p:grpSpPr>
              <a:xfrm rot="18827905">
                <a:off x="1187961" y="4933317"/>
                <a:ext cx="303364" cy="290923"/>
                <a:chOff x="1632857" y="217954"/>
                <a:chExt cx="283029" cy="271422"/>
              </a:xfrm>
            </p:grpSpPr>
            <p:cxnSp>
              <p:nvCxnSpPr>
                <p:cNvPr id="7" name="Straight Connector 6">
                  <a:extLst>
                    <a:ext uri="{FF2B5EF4-FFF2-40B4-BE49-F238E27FC236}">
                      <a16:creationId xmlns:a16="http://schemas.microsoft.com/office/drawing/2014/main" id="{3E78E8B5-8EFA-4E17-AC36-34D1411D2CFA}"/>
                    </a:ext>
                  </a:extLst>
                </p:cNvPr>
                <p:cNvCxnSpPr/>
                <p:nvPr/>
              </p:nvCxnSpPr>
              <p:spPr>
                <a:xfrm>
                  <a:off x="1632857" y="342900"/>
                  <a:ext cx="283029" cy="0"/>
                </a:xfrm>
                <a:prstGeom prst="line">
                  <a:avLst/>
                </a:prstGeom>
                <a:ln w="73025">
                  <a:solidFill>
                    <a:srgbClr val="FF0000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9" name="Straight Connector 8">
                  <a:extLst>
                    <a:ext uri="{FF2B5EF4-FFF2-40B4-BE49-F238E27FC236}">
                      <a16:creationId xmlns:a16="http://schemas.microsoft.com/office/drawing/2014/main" id="{C7849B1E-C08B-45D6-BA76-95221384D5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83564" y="217954"/>
                  <a:ext cx="0" cy="271422"/>
                </a:xfrm>
                <a:prstGeom prst="line">
                  <a:avLst/>
                </a:prstGeom>
                <a:ln w="73025">
                  <a:solidFill>
                    <a:srgbClr val="FF0000"/>
                  </a:solidFill>
                </a:ln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" name="Arc 23">
                <a:extLst>
                  <a:ext uri="{FF2B5EF4-FFF2-40B4-BE49-F238E27FC236}">
                    <a16:creationId xmlns:a16="http://schemas.microsoft.com/office/drawing/2014/main" id="{281ABFA8-BC62-4934-A6F2-5334251F0417}"/>
                  </a:ext>
                </a:extLst>
              </p:cNvPr>
              <p:cNvSpPr/>
              <p:nvPr/>
            </p:nvSpPr>
            <p:spPr>
              <a:xfrm rot="1076213">
                <a:off x="1702592" y="3515734"/>
                <a:ext cx="2067225" cy="1858874"/>
              </a:xfrm>
              <a:prstGeom prst="arc">
                <a:avLst>
                  <a:gd name="adj1" fmla="val 17446366"/>
                  <a:gd name="adj2" fmla="val 1058301"/>
                </a:avLst>
              </a:prstGeom>
              <a:noFill/>
              <a:ln w="254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7D4D24C-2A19-412F-A056-4E822AF80546}"/>
                  </a:ext>
                </a:extLst>
              </p:cNvPr>
              <p:cNvSpPr txBox="1"/>
              <p:nvPr/>
            </p:nvSpPr>
            <p:spPr>
              <a:xfrm>
                <a:off x="3671287" y="3866665"/>
                <a:ext cx="54641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l-GR" sz="3600" dirty="0">
                    <a:solidFill>
                      <a:schemeClr val="accent4"/>
                    </a:solidFill>
                  </a:rPr>
                  <a:t>θ</a:t>
                </a:r>
                <a:endParaRPr lang="en-GB" sz="3600" dirty="0">
                  <a:solidFill>
                    <a:schemeClr val="accent4"/>
                  </a:solidFill>
                </a:endParaRPr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D631CF46-D9C0-43FC-93E7-0548B666FE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98305" y="2813922"/>
                <a:ext cx="0" cy="2226826"/>
              </a:xfrm>
              <a:prstGeom prst="line">
                <a:avLst/>
              </a:prstGeom>
              <a:ln w="38100" cap="flat" cmpd="sng" algn="ctr">
                <a:solidFill>
                  <a:schemeClr val="accent2">
                    <a:lumMod val="75000"/>
                  </a:schemeClr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95E4059B-3E32-4A73-BE01-C5C2AFB736C5}"/>
                  </a:ext>
                </a:extLst>
              </p:cNvPr>
              <p:cNvGrpSpPr/>
              <p:nvPr/>
            </p:nvGrpSpPr>
            <p:grpSpPr>
              <a:xfrm>
                <a:off x="4315077" y="4753957"/>
                <a:ext cx="262809" cy="304677"/>
                <a:chOff x="1806928" y="550986"/>
                <a:chExt cx="262809" cy="304677"/>
              </a:xfrm>
            </p:grpSpPr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E7ABD7FD-933A-4A05-9022-5B661106B3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806928" y="550986"/>
                  <a:ext cx="262809" cy="0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EC9CD87B-3C0A-44AF-AEFB-0BFF1AB91F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818606" y="550987"/>
                  <a:ext cx="0" cy="304676"/>
                </a:xfrm>
                <a:prstGeom prst="line">
                  <a:avLst/>
                </a:prstGeom>
                <a:ln w="254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24DE6C49-B0CC-422B-BD1C-62C5D03054D8}"/>
                  </a:ext>
                </a:extLst>
              </p:cNvPr>
              <p:cNvSpPr txBox="1"/>
              <p:nvPr/>
            </p:nvSpPr>
            <p:spPr>
              <a:xfrm>
                <a:off x="4649355" y="3681999"/>
                <a:ext cx="6831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 err="1">
                    <a:solidFill>
                      <a:schemeClr val="accent2">
                        <a:lumMod val="75000"/>
                      </a:schemeClr>
                    </a:solidFill>
                  </a:rPr>
                  <a:t>opp</a:t>
                </a:r>
                <a:endParaRPr lang="en-GB" b="1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64972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5" y="555178"/>
            <a:ext cx="5097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TODO</a:t>
            </a:r>
            <a:endParaRPr lang="en-GB" sz="2400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5AB8D3-C6AB-4D4E-84C1-2F85CADE00A1}"/>
              </a:ext>
            </a:extLst>
          </p:cNvPr>
          <p:cNvSpPr txBox="1"/>
          <p:nvPr/>
        </p:nvSpPr>
        <p:spPr>
          <a:xfrm>
            <a:off x="998765" y="2413337"/>
            <a:ext cx="41746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Refine pipeline for acquiring data (from DAQ, Arduino, and webcam)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Refine pipeline for collating and aligning data (must fix Git 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Feed data into ML script (start simple with linear regression, also develop LSTM)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Actual thesis writing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E3E99-4546-4EA5-B52E-BF29DAD2F4B7}"/>
              </a:ext>
            </a:extLst>
          </p:cNvPr>
          <p:cNvSpPr txBox="1"/>
          <p:nvPr/>
        </p:nvSpPr>
        <p:spPr>
          <a:xfrm>
            <a:off x="6096000" y="555178"/>
            <a:ext cx="5157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+mj-lt"/>
              </a:rPr>
              <a:t>Questions</a:t>
            </a:r>
            <a:endParaRPr lang="en-GB" sz="24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565D12-95A8-444D-9E44-8B10D11611FC}"/>
              </a:ext>
            </a:extLst>
          </p:cNvPr>
          <p:cNvSpPr txBox="1"/>
          <p:nvPr/>
        </p:nvSpPr>
        <p:spPr>
          <a:xfrm>
            <a:off x="7078437" y="2413336"/>
            <a:ext cx="41746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What changes (if any) are appropriate to my figures to make them suitable for the thesis?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Feedback on thesis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What limit is there (if any) on images in the thesis?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Any concrete feedback on the literature review?</a:t>
            </a:r>
          </a:p>
        </p:txBody>
      </p:sp>
    </p:spTree>
    <p:extLst>
      <p:ext uri="{BB962C8B-B14F-4D97-AF65-F5344CB8AC3E}">
        <p14:creationId xmlns:p14="http://schemas.microsoft.com/office/powerpoint/2010/main" val="2297141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3571</TotalTime>
  <Words>145</Words>
  <Application>Microsoft Office PowerPoint</Application>
  <PresentationFormat>Widescreen</PresentationFormat>
  <Paragraphs>24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Times New Roman</vt:lpstr>
      <vt:lpstr>Office Theme</vt:lpstr>
      <vt:lpstr>EIT x Soft Robots:  project update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EIT soft robot update</dc:title>
  <dc:creator>DeLorey, Charles</dc:creator>
  <cp:lastModifiedBy>DeLorey, Charles</cp:lastModifiedBy>
  <cp:revision>129</cp:revision>
  <dcterms:created xsi:type="dcterms:W3CDTF">2021-03-21T14:20:38Z</dcterms:created>
  <dcterms:modified xsi:type="dcterms:W3CDTF">2021-08-22T17:26:27Z</dcterms:modified>
</cp:coreProperties>
</file>

<file path=docProps/thumbnail.jpeg>
</file>